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9472" autoAdjust="0"/>
  </p:normalViewPr>
  <p:slideViewPr>
    <p:cSldViewPr snapToObjects="1">
      <p:cViewPr varScale="1">
        <p:scale>
          <a:sx n="115" d="100"/>
          <a:sy n="115" d="100"/>
        </p:scale>
        <p:origin x="1272" y="20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siness Model Canvas">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309424" y="1066799"/>
            <a:ext cx="1754326" cy="3428763"/>
          </a:xfrm>
          <a:prstGeom prst="rect">
            <a:avLst/>
          </a:prstGeom>
          <a:solidFill>
            <a:srgbClr val="FFFFFF"/>
          </a:solidFill>
        </p:spPr>
        <p:txBody>
          <a:bodyPr vert="horz"/>
          <a:lstStyle>
            <a:lvl1pPr marL="0" indent="0">
              <a:buNone/>
              <a:defRPr lang="es-ES_tradnl" sz="900" smtClean="0">
                <a:effectLst/>
              </a:defRPr>
            </a:lvl1pPr>
          </a:lstStyle>
          <a:p>
            <a:pPr lvl="0"/>
            <a:r>
              <a:rPr lang="es-ES_tradnl" noProof="0"/>
              <a:t>¿Quiénes son nuestros socios clave? ¿Quiénes son nuestros proveedores clave? ¿Qué recursos clave estamos adquiriendo de los socios? ¿Qué actividades clave realizan los socios?</a:t>
            </a:r>
            <a:br>
              <a:rPr lang="es-ES_tradnl" noProof="0"/>
            </a:br>
            <a:br>
              <a:rPr lang="es-ES_tradnl" noProof="0"/>
            </a:br>
            <a:r>
              <a:rPr lang="es-ES_tradnl" noProof="0"/>
              <a:t>MOTIVACIONES PARA ASOCIACIONES: Optimización y economía, Reducción de riesgos e incertidumbres, Adquisición de recursos y actividades particulares. </a:t>
            </a:r>
          </a:p>
        </p:txBody>
      </p:sp>
      <p:sp>
        <p:nvSpPr>
          <p:cNvPr id="10" name="Text Placeholder 8"/>
          <p:cNvSpPr>
            <a:spLocks noGrp="1"/>
          </p:cNvSpPr>
          <p:nvPr>
            <p:ph type="body" sz="quarter" idx="11" hasCustomPrompt="1"/>
          </p:nvPr>
        </p:nvSpPr>
        <p:spPr>
          <a:xfrm>
            <a:off x="2185335" y="1066800"/>
            <a:ext cx="1754326" cy="1530000"/>
          </a:xfrm>
          <a:prstGeom prst="rect">
            <a:avLst/>
          </a:prstGeom>
          <a:solidFill>
            <a:srgbClr val="FFFFFF"/>
          </a:solidFill>
        </p:spPr>
        <p:txBody>
          <a:bodyPr vert="horz"/>
          <a:lstStyle>
            <a:lvl1pPr marL="0" indent="0">
              <a:buNone/>
              <a:defRPr sz="900" baseline="0"/>
            </a:lvl1pPr>
          </a:lstStyle>
          <a:p>
            <a:pPr lvl="0"/>
            <a:r>
              <a:rPr lang="es-ES_tradnl" noProof="0"/>
              <a:t>¿Qué actividades clave requieren nuestras propuestas de valor? Nuestros canales de distribución? Nuestras relaciones con los clientes? Nuestros flujos de ingresos?</a:t>
            </a:r>
            <a:br>
              <a:rPr lang="es-ES_tradnl" noProof="0"/>
            </a:br>
            <a:br>
              <a:rPr lang="es-ES_tradnl" noProof="0"/>
            </a:br>
            <a:r>
              <a:rPr lang="es-ES_tradnl" noProof="0"/>
              <a:t>CATEGORIAS: Producción, resolución de problemas, plataforma / red</a:t>
            </a:r>
          </a:p>
        </p:txBody>
      </p:sp>
      <p:sp>
        <p:nvSpPr>
          <p:cNvPr id="11" name="Text Placeholder 8"/>
          <p:cNvSpPr>
            <a:spLocks noGrp="1"/>
          </p:cNvSpPr>
          <p:nvPr>
            <p:ph type="body" sz="quarter" idx="12" hasCustomPrompt="1"/>
          </p:nvPr>
        </p:nvSpPr>
        <p:spPr>
          <a:xfrm>
            <a:off x="4067689" y="1066800"/>
            <a:ext cx="1754326" cy="3428762"/>
          </a:xfrm>
          <a:prstGeom prst="rect">
            <a:avLst/>
          </a:prstGeom>
          <a:solidFill>
            <a:srgbClr val="FFFFFF"/>
          </a:solidFill>
        </p:spPr>
        <p:txBody>
          <a:bodyPr vert="horz"/>
          <a:lstStyle>
            <a:lvl1pPr marL="0" indent="0">
              <a:buNone/>
              <a:defRPr sz="900" baseline="0"/>
            </a:lvl1pPr>
          </a:lstStyle>
          <a:p>
            <a:pPr lvl="0"/>
            <a:r>
              <a:rPr lang="es-ES_tradnl" noProof="0"/>
              <a:t>¿Qué valor le ofrecemos al cliente? ¿Qué problemas de los clientes estamos ayudando a resolver? ¿Qué conjuntos de productos y servicios ofrecemos a cada segmento de clientes? ¿Cuáles son las necesidades del cliente que satisfacemos?</a:t>
            </a:r>
            <a:br>
              <a:rPr lang="es-ES_tradnl" noProof="0"/>
            </a:br>
            <a:br>
              <a:rPr lang="es-ES_tradnl" noProof="0"/>
            </a:br>
            <a:r>
              <a:rPr lang="es-ES_tradnl" noProof="0"/>
              <a:t>CARACTERÍSTICAS: Novedad, rendimiento, personalización, "Hacer el trabajo", diseño, marca / estado, precio, reducción de costos, reducción de riesgos, accesibilidad, conveniencia / usabilidad</a:t>
            </a:r>
          </a:p>
        </p:txBody>
      </p:sp>
      <p:sp>
        <p:nvSpPr>
          <p:cNvPr id="12" name="Text Placeholder 8"/>
          <p:cNvSpPr>
            <a:spLocks noGrp="1"/>
          </p:cNvSpPr>
          <p:nvPr>
            <p:ph type="body" sz="quarter" idx="13" hasCustomPrompt="1"/>
          </p:nvPr>
        </p:nvSpPr>
        <p:spPr>
          <a:xfrm>
            <a:off x="5948526" y="1056067"/>
            <a:ext cx="1754326" cy="1530000"/>
          </a:xfrm>
          <a:prstGeom prst="rect">
            <a:avLst/>
          </a:prstGeom>
          <a:solidFill>
            <a:srgbClr val="FFFFFF"/>
          </a:solidFill>
        </p:spPr>
        <p:txBody>
          <a:bodyPr vert="horz"/>
          <a:lstStyle>
            <a:lvl1pPr marL="0" indent="0">
              <a:buNone/>
              <a:defRPr sz="900" baseline="0"/>
            </a:lvl1pPr>
          </a:lstStyle>
          <a:p>
            <a:pPr lvl="0"/>
            <a:r>
              <a:rPr lang="es-ES_tradnl" noProof="0"/>
              <a:t>¿Qué tipo de relación espera cada uno de nuestros segmentos de clientes que establezcamos y mantengamos con ellos? ¿Cuáles hemos establecido? ¿Cómo se integran con el resto de nuestro modelo de negocio? ¿Qué tan costosos son? </a:t>
            </a:r>
          </a:p>
        </p:txBody>
      </p:sp>
      <p:sp>
        <p:nvSpPr>
          <p:cNvPr id="13" name="Text Placeholder 8"/>
          <p:cNvSpPr>
            <a:spLocks noGrp="1"/>
          </p:cNvSpPr>
          <p:nvPr>
            <p:ph type="body" sz="quarter" idx="14" hasCustomPrompt="1"/>
          </p:nvPr>
        </p:nvSpPr>
        <p:spPr>
          <a:xfrm>
            <a:off x="7835806" y="1056066"/>
            <a:ext cx="1754326" cy="3439495"/>
          </a:xfrm>
          <a:prstGeom prst="rect">
            <a:avLst/>
          </a:prstGeom>
          <a:solidFill>
            <a:srgbClr val="FFFFFF"/>
          </a:solidFill>
        </p:spPr>
        <p:txBody>
          <a:bodyPr vert="horz"/>
          <a:lstStyle>
            <a:lvl1pPr marL="0" indent="0">
              <a:buNone/>
              <a:defRPr sz="900" baseline="0"/>
            </a:lvl1pPr>
          </a:lstStyle>
          <a:p>
            <a:pPr lvl="0"/>
            <a:r>
              <a:rPr lang="es-ES_tradnl" noProof="0"/>
              <a:t>¿Para quién estamos creando valor? ¿Quiénes son nuestros clientes más importantes? ¿Es nuestra clientela un mercado masivo, un nicho de mercado, una plataforma segmentada, diversificada y multifacética?</a:t>
            </a:r>
          </a:p>
        </p:txBody>
      </p:sp>
      <p:sp>
        <p:nvSpPr>
          <p:cNvPr id="15" name="Text Placeholder 8"/>
          <p:cNvSpPr>
            <a:spLocks noGrp="1"/>
          </p:cNvSpPr>
          <p:nvPr>
            <p:ph type="body" sz="quarter" idx="16" hasCustomPrompt="1"/>
          </p:nvPr>
        </p:nvSpPr>
        <p:spPr>
          <a:xfrm>
            <a:off x="2196704" y="2965800"/>
            <a:ext cx="1754326" cy="1530000"/>
          </a:xfrm>
          <a:prstGeom prst="rect">
            <a:avLst/>
          </a:prstGeom>
          <a:solidFill>
            <a:srgbClr val="FFFFFF"/>
          </a:solidFill>
        </p:spPr>
        <p:txBody>
          <a:bodyPr vert="horz"/>
          <a:lstStyle>
            <a:lvl1pPr marL="0" indent="0">
              <a:buNone/>
              <a:defRPr lang="es-ES_tradnl" sz="900" smtClean="0">
                <a:effectLst/>
              </a:defRPr>
            </a:lvl1pPr>
          </a:lstStyle>
          <a:p>
            <a:pPr lvl="0"/>
            <a:r>
              <a:rPr lang="es-ES_tradnl" noProof="0"/>
              <a:t>¿Qué recursos clave requieren nuestras propuestas de valor? Nuestros canales de distribución? ¿Relaciones del cliente? ¿Flujos de ingresos?</a:t>
            </a:r>
          </a:p>
          <a:p>
            <a:pPr lvl="0"/>
            <a:r>
              <a:rPr lang="es-ES_tradnl" noProof="0"/>
              <a:t> </a:t>
            </a:r>
          </a:p>
          <a:p>
            <a:pPr lvl="0"/>
            <a:r>
              <a:rPr lang="es-ES_tradnl" noProof="0"/>
              <a:t>TIPOS DE RECURSOS: físicos, intelectuales (patentes de marca, derechos de autor, datos), humanos, financieros </a:t>
            </a:r>
          </a:p>
        </p:txBody>
      </p:sp>
      <p:sp>
        <p:nvSpPr>
          <p:cNvPr id="17" name="Text Placeholder 8"/>
          <p:cNvSpPr>
            <a:spLocks noGrp="1"/>
          </p:cNvSpPr>
          <p:nvPr>
            <p:ph type="body" sz="quarter" idx="18" hasCustomPrompt="1"/>
          </p:nvPr>
        </p:nvSpPr>
        <p:spPr>
          <a:xfrm>
            <a:off x="5952078" y="2965800"/>
            <a:ext cx="1754326" cy="1530000"/>
          </a:xfrm>
          <a:prstGeom prst="rect">
            <a:avLst/>
          </a:prstGeom>
          <a:solidFill>
            <a:srgbClr val="FFFFFF"/>
          </a:solidFill>
        </p:spPr>
        <p:txBody>
          <a:bodyPr vert="horz"/>
          <a:lstStyle>
            <a:lvl1pPr marL="0" indent="0">
              <a:buNone/>
              <a:defRPr sz="900" baseline="0"/>
            </a:lvl1pPr>
          </a:lstStyle>
          <a:p>
            <a:pPr lvl="0"/>
            <a:r>
              <a:rPr lang="es-ES_tradnl" noProof="0"/>
              <a:t>A través de que canales nuestros segmentos de clientes quieren ser alcanzados? ¿Cómo los estamos alcanzando ahora? ¿Cómo se integran nuestros canales? ¿Cuáles funcionan mejor? ¿Cuáles son más rentables? ¿Cómo los estamos integrando con las rutinas de los clientes?</a:t>
            </a:r>
          </a:p>
        </p:txBody>
      </p:sp>
      <p:sp>
        <p:nvSpPr>
          <p:cNvPr id="19" name="Text Placeholder 8"/>
          <p:cNvSpPr>
            <a:spLocks noGrp="1"/>
          </p:cNvSpPr>
          <p:nvPr>
            <p:ph type="body" sz="quarter" idx="20" hasCustomPrompt="1"/>
          </p:nvPr>
        </p:nvSpPr>
        <p:spPr>
          <a:xfrm>
            <a:off x="309424" y="4876800"/>
            <a:ext cx="4561026" cy="1447800"/>
          </a:xfrm>
          <a:prstGeom prst="rect">
            <a:avLst/>
          </a:prstGeom>
          <a:solidFill>
            <a:srgbClr val="FFFFFF"/>
          </a:solidFill>
        </p:spPr>
        <p:txBody>
          <a:bodyPr vert="horz"/>
          <a:lstStyle>
            <a:lvl1pPr marL="0" indent="0">
              <a:buNone/>
              <a:defRPr sz="900" baseline="0"/>
            </a:lvl1pPr>
          </a:lstStyle>
          <a:p>
            <a:pPr lvl="0"/>
            <a:r>
              <a:rPr lang="es-ES_tradnl" noProof="0"/>
              <a:t>¿Cuáles son los costos más importantes inherentes a nuestro modelo de negocio? ¿Qué recursos clave son los más caros? ¿Qué actividades clave son más caras?</a:t>
            </a:r>
            <a:br>
              <a:rPr lang="es-ES_tradnl" noProof="0"/>
            </a:br>
            <a:br>
              <a:rPr lang="es-ES_tradnl" noProof="0"/>
            </a:br>
            <a:r>
              <a:rPr lang="es-ES_tradnl" noProof="0"/>
              <a:t>ES SU NEGOCIO MÁS: Cost Driven (estructura de costos más ágil, propuesta de valor de bajo precio, automatización máxima, outsourcing extenso), Value Driven (enfocado en la creación de valor, propuesta de valor premium).</a:t>
            </a:r>
            <a:br>
              <a:rPr lang="es-ES_tradnl" noProof="0"/>
            </a:br>
            <a:br>
              <a:rPr lang="es-ES_tradnl" noProof="0"/>
            </a:br>
            <a:r>
              <a:rPr lang="es-ES_tradnl" noProof="0"/>
              <a:t>CARACTERÍSTICAS DE LA MUESTRA: Costos fijos (salarios, alquileres, servicios públicos), Costos variables, Economías de escala, Economías de alcance</a:t>
            </a:r>
          </a:p>
        </p:txBody>
      </p:sp>
      <p:sp>
        <p:nvSpPr>
          <p:cNvPr id="20" name="Text Placeholder 8"/>
          <p:cNvSpPr>
            <a:spLocks noGrp="1"/>
          </p:cNvSpPr>
          <p:nvPr>
            <p:ph type="body" sz="quarter" idx="21" hasCustomPrompt="1"/>
          </p:nvPr>
        </p:nvSpPr>
        <p:spPr>
          <a:xfrm>
            <a:off x="5056350" y="4876800"/>
            <a:ext cx="4533783" cy="1447800"/>
          </a:xfrm>
          <a:prstGeom prst="rect">
            <a:avLst/>
          </a:prstGeom>
          <a:solidFill>
            <a:srgbClr val="FFFFFF"/>
          </a:solidFill>
        </p:spPr>
        <p:txBody>
          <a:bodyPr vert="horz"/>
          <a:lstStyle>
            <a:lvl1pPr marL="0" indent="0">
              <a:buNone/>
              <a:defRPr sz="900" baseline="0"/>
            </a:lvl1pPr>
          </a:lstStyle>
          <a:p>
            <a:pPr lvl="0"/>
            <a:r>
              <a:rPr lang="es-ES_tradnl" noProof="0"/>
              <a:t>¿Por qué valor están realmente dispuestos a pagar nuestros clientes? ¿Para qué pagan actualmente? ¿Cómo están pagando actualmente? ¿Cómo preferirían pagar? ¿Cuánto contribuye cada fuente de ingresos a los ingresos generales?</a:t>
            </a:r>
            <a:br>
              <a:rPr lang="es-ES_tradnl" noProof="0"/>
            </a:br>
            <a:r>
              <a:rPr lang="es-ES_tradnl" noProof="0"/>
              <a:t>TIPOS: Venta de activos, tarifa de uso, tarifas de suscripción, préstamos / alquileres / leasing, licencias, tarifas de corretaje, publicidad</a:t>
            </a:r>
            <a:br>
              <a:rPr lang="es-ES_tradnl" noProof="0"/>
            </a:br>
            <a:r>
              <a:rPr lang="es-ES_tradnl" noProof="0"/>
              <a:t>PRECIOS FIJOS: Precio de lista, Depende de las características del producto, Depende del segmento de clientes, Depende del volumen</a:t>
            </a:r>
            <a:br>
              <a:rPr lang="es-ES_tradnl" noProof="0"/>
            </a:br>
            <a:r>
              <a:rPr lang="es-ES_tradnl" noProof="0"/>
              <a:t>PRECIOS DINÁMICOS: negociación, gestión del rendimiento, mercado en tiempo real</a:t>
            </a:r>
          </a:p>
        </p:txBody>
      </p:sp>
      <p:sp>
        <p:nvSpPr>
          <p:cNvPr id="22" name="Text Placeholder 8"/>
          <p:cNvSpPr>
            <a:spLocks noGrp="1"/>
          </p:cNvSpPr>
          <p:nvPr>
            <p:ph type="body" sz="quarter" idx="22" hasCustomPrompt="1"/>
          </p:nvPr>
        </p:nvSpPr>
        <p:spPr>
          <a:xfrm>
            <a:off x="3962400" y="381000"/>
            <a:ext cx="1403350" cy="228600"/>
          </a:xfrm>
          <a:prstGeom prst="rect">
            <a:avLst/>
          </a:prstGeom>
          <a:solidFill>
            <a:srgbClr val="FFFFFF"/>
          </a:solidFill>
          <a:ln>
            <a:noFill/>
          </a:ln>
        </p:spPr>
        <p:txBody>
          <a:bodyPr vert="horz"/>
          <a:lstStyle>
            <a:lvl1pPr marL="0" indent="0">
              <a:buNone/>
              <a:defRPr sz="900" baseline="0"/>
            </a:lvl1pPr>
          </a:lstStyle>
          <a:p>
            <a:pPr lvl="0"/>
            <a:r>
              <a:rPr lang="es-ES_tradnl" noProof="0"/>
              <a:t>Empresa</a:t>
            </a:r>
          </a:p>
        </p:txBody>
      </p:sp>
      <p:sp>
        <p:nvSpPr>
          <p:cNvPr id="23" name="Text Placeholder 8"/>
          <p:cNvSpPr>
            <a:spLocks noGrp="1"/>
          </p:cNvSpPr>
          <p:nvPr>
            <p:ph type="body" sz="quarter" idx="23" hasCustomPrompt="1"/>
          </p:nvPr>
        </p:nvSpPr>
        <p:spPr>
          <a:xfrm>
            <a:off x="5685201" y="381000"/>
            <a:ext cx="1403350" cy="228600"/>
          </a:xfrm>
          <a:prstGeom prst="rect">
            <a:avLst/>
          </a:prstGeom>
          <a:solidFill>
            <a:srgbClr val="FFFFFF"/>
          </a:solidFill>
          <a:ln>
            <a:noFill/>
          </a:ln>
        </p:spPr>
        <p:txBody>
          <a:bodyPr vert="horz"/>
          <a:lstStyle>
            <a:lvl1pPr marL="0" indent="0">
              <a:buNone/>
              <a:defRPr sz="900" baseline="0"/>
            </a:lvl1pPr>
          </a:lstStyle>
          <a:p>
            <a:pPr lvl="0"/>
            <a:r>
              <a:rPr lang="es-ES_tradnl" noProof="0"/>
              <a:t>Nombre1, Nombre2, …</a:t>
            </a:r>
          </a:p>
        </p:txBody>
      </p:sp>
      <p:sp>
        <p:nvSpPr>
          <p:cNvPr id="24" name="Text Placeholder 8"/>
          <p:cNvSpPr>
            <a:spLocks noGrp="1"/>
          </p:cNvSpPr>
          <p:nvPr>
            <p:ph type="body" sz="quarter" idx="24" hasCustomPrompt="1"/>
          </p:nvPr>
        </p:nvSpPr>
        <p:spPr>
          <a:xfrm>
            <a:off x="7759700" y="381000"/>
            <a:ext cx="1155700" cy="228600"/>
          </a:xfrm>
          <a:prstGeom prst="rect">
            <a:avLst/>
          </a:prstGeom>
          <a:solidFill>
            <a:srgbClr val="FFFFFF"/>
          </a:solidFill>
          <a:ln>
            <a:noFill/>
          </a:ln>
        </p:spPr>
        <p:txBody>
          <a:bodyPr vert="horz"/>
          <a:lstStyle>
            <a:lvl1pPr marL="0" indent="0">
              <a:buNone/>
              <a:defRPr sz="900"/>
            </a:lvl1pPr>
          </a:lstStyle>
          <a:p>
            <a:pPr lvl="0"/>
            <a:r>
              <a:rPr lang="es-ES_tradnl" noProof="0"/>
              <a:t>DD/MM/AAAA</a:t>
            </a:r>
          </a:p>
        </p:txBody>
      </p:sp>
      <p:sp>
        <p:nvSpPr>
          <p:cNvPr id="25" name="Text Placeholder 8"/>
          <p:cNvSpPr>
            <a:spLocks noGrp="1"/>
          </p:cNvSpPr>
          <p:nvPr>
            <p:ph type="body" sz="quarter" idx="25" hasCustomPrompt="1"/>
          </p:nvPr>
        </p:nvSpPr>
        <p:spPr>
          <a:xfrm>
            <a:off x="9245600" y="381000"/>
            <a:ext cx="412750" cy="228600"/>
          </a:xfrm>
          <a:prstGeom prst="rect">
            <a:avLst/>
          </a:prstGeom>
          <a:solidFill>
            <a:srgbClr val="FFFFFF"/>
          </a:solidFill>
          <a:ln>
            <a:noFill/>
          </a:ln>
        </p:spPr>
        <p:txBody>
          <a:bodyPr vert="horz"/>
          <a:lstStyle>
            <a:lvl1pPr marL="0" indent="0">
              <a:buNone/>
              <a:defRPr sz="900"/>
            </a:lvl1pPr>
          </a:lstStyle>
          <a:p>
            <a:pPr lvl="0"/>
            <a:r>
              <a:rPr lang="es-ES_tradnl" noProof="0"/>
              <a:t>X.Y</a:t>
            </a:r>
          </a:p>
        </p:txBody>
      </p:sp>
    </p:spTree>
    <p:extLst>
      <p:ext uri="{BB962C8B-B14F-4D97-AF65-F5344CB8AC3E}">
        <p14:creationId xmlns:p14="http://schemas.microsoft.com/office/powerpoint/2010/main" val="375517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4" name="Rectangle 23"/>
          <p:cNvSpPr/>
          <p:nvPr userDrawn="1"/>
        </p:nvSpPr>
        <p:spPr>
          <a:xfrm>
            <a:off x="244318" y="762000"/>
            <a:ext cx="9407284" cy="5638800"/>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7" name="TextBox 6"/>
          <p:cNvSpPr txBox="1"/>
          <p:nvPr userDrawn="1"/>
        </p:nvSpPr>
        <p:spPr>
          <a:xfrm>
            <a:off x="247650" y="304800"/>
            <a:ext cx="2571750" cy="338554"/>
          </a:xfrm>
          <a:prstGeom prst="rect">
            <a:avLst/>
          </a:prstGeom>
          <a:noFill/>
        </p:spPr>
        <p:txBody>
          <a:bodyPr wrap="square" rtlCol="0">
            <a:spAutoFit/>
          </a:bodyPr>
          <a:lstStyle/>
          <a:p>
            <a:r>
              <a:rPr lang="es-ES_tradnl" sz="1600" b="1" noProof="0">
                <a:latin typeface="Arial"/>
                <a:cs typeface="Arial"/>
              </a:rPr>
              <a:t>Business Model Canvas</a:t>
            </a:r>
          </a:p>
        </p:txBody>
      </p:sp>
      <p:sp>
        <p:nvSpPr>
          <p:cNvPr id="8" name="TextBox 7"/>
          <p:cNvSpPr txBox="1"/>
          <p:nvPr userDrawn="1"/>
        </p:nvSpPr>
        <p:spPr>
          <a:xfrm>
            <a:off x="3861505" y="184570"/>
            <a:ext cx="1403350" cy="200055"/>
          </a:xfrm>
          <a:prstGeom prst="rect">
            <a:avLst/>
          </a:prstGeom>
          <a:noFill/>
        </p:spPr>
        <p:txBody>
          <a:bodyPr wrap="square" rtlCol="0">
            <a:spAutoFit/>
          </a:bodyPr>
          <a:lstStyle/>
          <a:p>
            <a:r>
              <a:rPr lang="es-ES_tradnl" sz="700" b="0" i="1" noProof="0">
                <a:latin typeface="Arial"/>
                <a:cs typeface="Arial"/>
              </a:rPr>
              <a:t>Diseñado para:</a:t>
            </a:r>
          </a:p>
        </p:txBody>
      </p:sp>
      <p:sp>
        <p:nvSpPr>
          <p:cNvPr id="9" name="TextBox 8"/>
          <p:cNvSpPr txBox="1"/>
          <p:nvPr userDrawn="1"/>
        </p:nvSpPr>
        <p:spPr>
          <a:xfrm>
            <a:off x="5585882" y="180946"/>
            <a:ext cx="1403350" cy="200055"/>
          </a:xfrm>
          <a:prstGeom prst="rect">
            <a:avLst/>
          </a:prstGeom>
          <a:noFill/>
        </p:spPr>
        <p:txBody>
          <a:bodyPr wrap="square" rtlCol="0">
            <a:spAutoFit/>
          </a:bodyPr>
          <a:lstStyle/>
          <a:p>
            <a:r>
              <a:rPr lang="es-ES_tradnl" sz="700" b="0" i="1" noProof="0">
                <a:latin typeface="Arial"/>
                <a:cs typeface="Arial"/>
              </a:rPr>
              <a:t>Diseñado por:</a:t>
            </a:r>
          </a:p>
        </p:txBody>
      </p:sp>
      <p:sp>
        <p:nvSpPr>
          <p:cNvPr id="10" name="TextBox 9"/>
          <p:cNvSpPr txBox="1"/>
          <p:nvPr userDrawn="1"/>
        </p:nvSpPr>
        <p:spPr>
          <a:xfrm>
            <a:off x="7664579" y="180946"/>
            <a:ext cx="1214131" cy="200055"/>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700" b="0" i="1" noProof="0">
                <a:latin typeface="Arial"/>
                <a:cs typeface="Arial"/>
              </a:rPr>
              <a:t>Fecha:</a:t>
            </a:r>
          </a:p>
        </p:txBody>
      </p:sp>
      <p:sp>
        <p:nvSpPr>
          <p:cNvPr id="11" name="TextBox 10"/>
          <p:cNvSpPr txBox="1"/>
          <p:nvPr userDrawn="1"/>
        </p:nvSpPr>
        <p:spPr>
          <a:xfrm>
            <a:off x="9142085" y="180946"/>
            <a:ext cx="620313" cy="200055"/>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700" b="0" i="1" noProof="0">
                <a:latin typeface="Arial"/>
                <a:cs typeface="Arial"/>
              </a:rPr>
              <a:t>Versión:</a:t>
            </a:r>
          </a:p>
        </p:txBody>
      </p:sp>
      <p:sp>
        <p:nvSpPr>
          <p:cNvPr id="12" name="TextBox 11"/>
          <p:cNvSpPr txBox="1"/>
          <p:nvPr userDrawn="1"/>
        </p:nvSpPr>
        <p:spPr>
          <a:xfrm>
            <a:off x="244318" y="788699"/>
            <a:ext cx="1749667" cy="246221"/>
          </a:xfrm>
          <a:prstGeom prst="rect">
            <a:avLst/>
          </a:prstGeom>
          <a:noFill/>
          <a:ln>
            <a:noFill/>
          </a:ln>
        </p:spPr>
        <p:txBody>
          <a:bodyPr wrap="square" rtlCol="0">
            <a:spAutoFit/>
          </a:bodyPr>
          <a:lstStyle/>
          <a:p>
            <a:r>
              <a:rPr lang="es-ES_tradnl" sz="1000" b="1" noProof="0">
                <a:latin typeface="Arial"/>
                <a:cs typeface="Arial"/>
              </a:rPr>
              <a:t>Socios clave</a:t>
            </a:r>
          </a:p>
        </p:txBody>
      </p:sp>
      <p:sp>
        <p:nvSpPr>
          <p:cNvPr id="14" name="TextBox 13"/>
          <p:cNvSpPr txBox="1"/>
          <p:nvPr userDrawn="1"/>
        </p:nvSpPr>
        <p:spPr>
          <a:xfrm>
            <a:off x="244318" y="4572001"/>
            <a:ext cx="1749667" cy="246221"/>
          </a:xfrm>
          <a:prstGeom prst="rect">
            <a:avLst/>
          </a:prstGeom>
          <a:noFill/>
          <a:ln>
            <a:noFill/>
          </a:ln>
        </p:spPr>
        <p:txBody>
          <a:bodyPr wrap="square" rtlCol="0">
            <a:spAutoFit/>
          </a:bodyPr>
          <a:lstStyle/>
          <a:p>
            <a:r>
              <a:rPr lang="es-ES_tradnl" sz="1000" b="1" noProof="0">
                <a:latin typeface="Arial"/>
                <a:cs typeface="Arial"/>
              </a:rPr>
              <a:t>Estructura de costos</a:t>
            </a:r>
          </a:p>
        </p:txBody>
      </p:sp>
      <p:sp>
        <p:nvSpPr>
          <p:cNvPr id="15" name="TextBox 14"/>
          <p:cNvSpPr txBox="1"/>
          <p:nvPr userDrawn="1"/>
        </p:nvSpPr>
        <p:spPr>
          <a:xfrm>
            <a:off x="2124850" y="788699"/>
            <a:ext cx="1749667" cy="246221"/>
          </a:xfrm>
          <a:prstGeom prst="rect">
            <a:avLst/>
          </a:prstGeom>
          <a:noFill/>
          <a:ln>
            <a:noFill/>
          </a:ln>
        </p:spPr>
        <p:txBody>
          <a:bodyPr wrap="square" rtlCol="0">
            <a:spAutoFit/>
          </a:bodyPr>
          <a:lstStyle/>
          <a:p>
            <a:r>
              <a:rPr lang="es-ES_tradnl" sz="1000" b="1" noProof="0">
                <a:latin typeface="Arial"/>
                <a:cs typeface="Arial"/>
              </a:rPr>
              <a:t>Actividades clave </a:t>
            </a:r>
          </a:p>
        </p:txBody>
      </p:sp>
      <p:sp>
        <p:nvSpPr>
          <p:cNvPr id="16" name="TextBox 15"/>
          <p:cNvSpPr txBox="1"/>
          <p:nvPr userDrawn="1"/>
        </p:nvSpPr>
        <p:spPr>
          <a:xfrm>
            <a:off x="2124850" y="2649380"/>
            <a:ext cx="1749667" cy="246221"/>
          </a:xfrm>
          <a:prstGeom prst="rect">
            <a:avLst/>
          </a:prstGeom>
          <a:noFill/>
          <a:ln>
            <a:noFill/>
          </a:ln>
        </p:spPr>
        <p:txBody>
          <a:bodyPr wrap="square" rtlCol="0">
            <a:spAutoFit/>
          </a:bodyPr>
          <a:lstStyle/>
          <a:p>
            <a:r>
              <a:rPr lang="es-ES_tradnl" sz="1000" b="1" noProof="0">
                <a:latin typeface="Arial"/>
                <a:cs typeface="Arial"/>
              </a:rPr>
              <a:t>Recursos clave </a:t>
            </a:r>
          </a:p>
        </p:txBody>
      </p:sp>
      <p:sp>
        <p:nvSpPr>
          <p:cNvPr id="17" name="TextBox 16"/>
          <p:cNvSpPr txBox="1"/>
          <p:nvPr userDrawn="1"/>
        </p:nvSpPr>
        <p:spPr>
          <a:xfrm>
            <a:off x="4026007" y="788699"/>
            <a:ext cx="1749667" cy="246221"/>
          </a:xfrm>
          <a:prstGeom prst="rect">
            <a:avLst/>
          </a:prstGeom>
          <a:noFill/>
          <a:ln>
            <a:noFill/>
          </a:ln>
        </p:spPr>
        <p:txBody>
          <a:bodyPr wrap="square" rtlCol="0">
            <a:spAutoFit/>
          </a:bodyPr>
          <a:lstStyle/>
          <a:p>
            <a:r>
              <a:rPr lang="es-ES_tradnl" sz="1000" b="1" baseline="0" noProof="0">
                <a:latin typeface="Arial"/>
                <a:cs typeface="Arial"/>
              </a:rPr>
              <a:t>Propuestas de valor</a:t>
            </a:r>
          </a:p>
        </p:txBody>
      </p:sp>
      <p:sp>
        <p:nvSpPr>
          <p:cNvPr id="19" name="TextBox 18"/>
          <p:cNvSpPr txBox="1"/>
          <p:nvPr userDrawn="1"/>
        </p:nvSpPr>
        <p:spPr>
          <a:xfrm>
            <a:off x="5919324" y="783159"/>
            <a:ext cx="1749667" cy="246221"/>
          </a:xfrm>
          <a:prstGeom prst="rect">
            <a:avLst/>
          </a:prstGeom>
          <a:noFill/>
          <a:ln>
            <a:noFill/>
          </a:ln>
        </p:spPr>
        <p:txBody>
          <a:bodyPr wrap="square" rtlCol="0">
            <a:spAutoFit/>
          </a:bodyPr>
          <a:lstStyle/>
          <a:p>
            <a:r>
              <a:rPr lang="es-ES_tradnl" sz="1000" b="1" noProof="0">
                <a:latin typeface="Arial"/>
                <a:cs typeface="Arial"/>
              </a:rPr>
              <a:t>Relación con clientes</a:t>
            </a:r>
          </a:p>
        </p:txBody>
      </p:sp>
      <p:sp>
        <p:nvSpPr>
          <p:cNvPr id="20" name="TextBox 19"/>
          <p:cNvSpPr txBox="1"/>
          <p:nvPr userDrawn="1"/>
        </p:nvSpPr>
        <p:spPr>
          <a:xfrm>
            <a:off x="5919324" y="2643840"/>
            <a:ext cx="1749667" cy="246221"/>
          </a:xfrm>
          <a:prstGeom prst="rect">
            <a:avLst/>
          </a:prstGeom>
          <a:noFill/>
          <a:ln>
            <a:noFill/>
          </a:ln>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1000" b="1" noProof="0">
                <a:latin typeface="Arial"/>
                <a:cs typeface="Arial"/>
              </a:rPr>
              <a:t>Canales </a:t>
            </a:r>
          </a:p>
        </p:txBody>
      </p:sp>
      <p:sp>
        <p:nvSpPr>
          <p:cNvPr id="21" name="TextBox 20"/>
          <p:cNvSpPr txBox="1"/>
          <p:nvPr userDrawn="1"/>
        </p:nvSpPr>
        <p:spPr>
          <a:xfrm>
            <a:off x="7817974" y="788699"/>
            <a:ext cx="1749667" cy="246221"/>
          </a:xfrm>
          <a:prstGeom prst="rect">
            <a:avLst/>
          </a:prstGeom>
          <a:noFill/>
          <a:ln>
            <a:noFill/>
          </a:ln>
        </p:spPr>
        <p:txBody>
          <a:bodyPr wrap="square" rtlCol="0">
            <a:spAutoFit/>
          </a:bodyPr>
          <a:lstStyle/>
          <a:p>
            <a:r>
              <a:rPr lang="es-ES_tradnl" sz="1000" b="1" noProof="0">
                <a:latin typeface="Arial"/>
                <a:cs typeface="Arial"/>
              </a:rPr>
              <a:t>Segmentos de clientes</a:t>
            </a:r>
          </a:p>
        </p:txBody>
      </p:sp>
      <p:sp>
        <p:nvSpPr>
          <p:cNvPr id="23" name="TextBox 22"/>
          <p:cNvSpPr txBox="1"/>
          <p:nvPr userDrawn="1"/>
        </p:nvSpPr>
        <p:spPr>
          <a:xfrm>
            <a:off x="4973800" y="4572001"/>
            <a:ext cx="1749667" cy="246221"/>
          </a:xfrm>
          <a:prstGeom prst="rect">
            <a:avLst/>
          </a:prstGeom>
          <a:noFill/>
          <a:ln>
            <a:noFill/>
          </a:ln>
        </p:spPr>
        <p:txBody>
          <a:bodyPr wrap="square" rtlCol="0">
            <a:spAutoFit/>
          </a:bodyPr>
          <a:lstStyle/>
          <a:p>
            <a:r>
              <a:rPr lang="es-ES_tradnl" sz="1000" b="1" noProof="0">
                <a:latin typeface="Arial"/>
                <a:cs typeface="Arial"/>
              </a:rPr>
              <a:t>Fuente de ingresos</a:t>
            </a:r>
          </a:p>
        </p:txBody>
      </p:sp>
      <p:sp>
        <p:nvSpPr>
          <p:cNvPr id="25" name="Rectangle 24"/>
          <p:cNvSpPr/>
          <p:nvPr userDrawn="1"/>
        </p:nvSpPr>
        <p:spPr>
          <a:xfrm>
            <a:off x="244318"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26" name="Rectangle 25"/>
          <p:cNvSpPr/>
          <p:nvPr userDrawn="1"/>
        </p:nvSpPr>
        <p:spPr>
          <a:xfrm>
            <a:off x="2124302" y="760851"/>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27" name="Rectangle 26"/>
          <p:cNvSpPr/>
          <p:nvPr userDrawn="1"/>
        </p:nvSpPr>
        <p:spPr>
          <a:xfrm>
            <a:off x="2124302"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28" name="Rectangle 27"/>
          <p:cNvSpPr/>
          <p:nvPr userDrawn="1"/>
        </p:nvSpPr>
        <p:spPr>
          <a:xfrm>
            <a:off x="4004834"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29" name="Rectangle 28"/>
          <p:cNvSpPr/>
          <p:nvPr userDrawn="1"/>
        </p:nvSpPr>
        <p:spPr>
          <a:xfrm>
            <a:off x="5884699" y="762000"/>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30" name="Rectangle 29"/>
          <p:cNvSpPr/>
          <p:nvPr userDrawn="1"/>
        </p:nvSpPr>
        <p:spPr>
          <a:xfrm>
            <a:off x="5884699"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31" name="Rectangle 30"/>
          <p:cNvSpPr/>
          <p:nvPr userDrawn="1"/>
        </p:nvSpPr>
        <p:spPr>
          <a:xfrm>
            <a:off x="7771070"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32" name="Rectangle 31"/>
          <p:cNvSpPr/>
          <p:nvPr userDrawn="1"/>
        </p:nvSpPr>
        <p:spPr>
          <a:xfrm>
            <a:off x="244318" y="4580696"/>
            <a:ext cx="4714165"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sp>
        <p:nvSpPr>
          <p:cNvPr id="33" name="Rectangle 32"/>
          <p:cNvSpPr/>
          <p:nvPr userDrawn="1"/>
        </p:nvSpPr>
        <p:spPr>
          <a:xfrm>
            <a:off x="4958483" y="4580696"/>
            <a:ext cx="4691700"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noProof="0"/>
          </a:p>
        </p:txBody>
      </p:sp>
      <p:pic>
        <p:nvPicPr>
          <p:cNvPr id="34" name="Picture 13"/>
          <p:cNvPicPr>
            <a:picLocks noChangeAspect="1"/>
          </p:cNvPicPr>
          <p:nvPr userDrawn="1"/>
        </p:nvPicPr>
        <p:blipFill>
          <a:blip r:embed="rId3" cstate="print"/>
          <a:srcRect/>
          <a:stretch>
            <a:fillRect/>
          </a:stretch>
        </p:blipFill>
        <p:spPr bwMode="auto">
          <a:xfrm>
            <a:off x="9317400" y="706985"/>
            <a:ext cx="360000" cy="360000"/>
          </a:xfrm>
          <a:prstGeom prst="rect">
            <a:avLst/>
          </a:prstGeom>
          <a:noFill/>
          <a:ln w="9525">
            <a:noFill/>
            <a:miter lim="800000"/>
            <a:headEnd/>
            <a:tailEnd/>
          </a:ln>
        </p:spPr>
      </p:pic>
      <p:pic>
        <p:nvPicPr>
          <p:cNvPr id="35" name="Picture 14"/>
          <p:cNvPicPr>
            <a:picLocks noChangeAspect="1"/>
          </p:cNvPicPr>
          <p:nvPr userDrawn="1"/>
        </p:nvPicPr>
        <p:blipFill>
          <a:blip r:embed="rId4" cstate="print"/>
          <a:srcRect/>
          <a:stretch>
            <a:fillRect/>
          </a:stretch>
        </p:blipFill>
        <p:spPr bwMode="auto">
          <a:xfrm>
            <a:off x="5431200" y="711863"/>
            <a:ext cx="360000" cy="360000"/>
          </a:xfrm>
          <a:prstGeom prst="rect">
            <a:avLst/>
          </a:prstGeom>
          <a:noFill/>
          <a:ln w="9525">
            <a:noFill/>
            <a:miter lim="800000"/>
            <a:headEnd/>
            <a:tailEnd/>
          </a:ln>
        </p:spPr>
      </p:pic>
      <p:pic>
        <p:nvPicPr>
          <p:cNvPr id="36" name="Picture 16"/>
          <p:cNvPicPr>
            <a:picLocks noChangeAspect="1"/>
          </p:cNvPicPr>
          <p:nvPr userDrawn="1"/>
        </p:nvPicPr>
        <p:blipFill>
          <a:blip r:embed="rId5" cstate="print"/>
          <a:srcRect/>
          <a:stretch>
            <a:fillRect/>
          </a:stretch>
        </p:blipFill>
        <p:spPr bwMode="auto">
          <a:xfrm>
            <a:off x="7391400" y="706985"/>
            <a:ext cx="360000" cy="360000"/>
          </a:xfrm>
          <a:prstGeom prst="rect">
            <a:avLst/>
          </a:prstGeom>
          <a:noFill/>
          <a:ln w="9525">
            <a:noFill/>
            <a:miter lim="800000"/>
            <a:headEnd/>
            <a:tailEnd/>
          </a:ln>
        </p:spPr>
      </p:pic>
      <p:pic>
        <p:nvPicPr>
          <p:cNvPr id="37" name="Picture 17"/>
          <p:cNvPicPr>
            <a:picLocks noChangeAspect="1"/>
          </p:cNvPicPr>
          <p:nvPr userDrawn="1"/>
        </p:nvPicPr>
        <p:blipFill>
          <a:blip r:embed="rId6" cstate="print"/>
          <a:srcRect l="11171"/>
          <a:stretch>
            <a:fillRect/>
          </a:stretch>
        </p:blipFill>
        <p:spPr bwMode="auto">
          <a:xfrm>
            <a:off x="6324600" y="4495800"/>
            <a:ext cx="360000" cy="360000"/>
          </a:xfrm>
          <a:prstGeom prst="rect">
            <a:avLst/>
          </a:prstGeom>
          <a:noFill/>
          <a:ln w="9525">
            <a:noFill/>
            <a:miter lim="800000"/>
            <a:headEnd/>
            <a:tailEnd/>
          </a:ln>
        </p:spPr>
      </p:pic>
      <p:pic>
        <p:nvPicPr>
          <p:cNvPr id="38" name="Picture 19"/>
          <p:cNvPicPr>
            <a:picLocks noChangeAspect="1"/>
          </p:cNvPicPr>
          <p:nvPr userDrawn="1"/>
        </p:nvPicPr>
        <p:blipFill>
          <a:blip r:embed="rId7" cstate="print"/>
          <a:srcRect/>
          <a:stretch>
            <a:fillRect/>
          </a:stretch>
        </p:blipFill>
        <p:spPr bwMode="auto">
          <a:xfrm>
            <a:off x="3297600" y="706985"/>
            <a:ext cx="360000" cy="360000"/>
          </a:xfrm>
          <a:prstGeom prst="rect">
            <a:avLst/>
          </a:prstGeom>
          <a:noFill/>
          <a:ln w="9525">
            <a:noFill/>
            <a:miter lim="800000"/>
            <a:headEnd/>
            <a:tailEnd/>
          </a:ln>
        </p:spPr>
      </p:pic>
      <p:pic>
        <p:nvPicPr>
          <p:cNvPr id="39" name="Picture 20"/>
          <p:cNvPicPr>
            <a:picLocks noChangeAspect="1"/>
          </p:cNvPicPr>
          <p:nvPr userDrawn="1"/>
        </p:nvPicPr>
        <p:blipFill>
          <a:blip r:embed="rId8" cstate="print"/>
          <a:srcRect/>
          <a:stretch>
            <a:fillRect/>
          </a:stretch>
        </p:blipFill>
        <p:spPr bwMode="auto">
          <a:xfrm>
            <a:off x="1143000" y="706800"/>
            <a:ext cx="360000" cy="360000"/>
          </a:xfrm>
          <a:prstGeom prst="rect">
            <a:avLst/>
          </a:prstGeom>
          <a:noFill/>
          <a:ln w="9525">
            <a:noFill/>
            <a:miter lim="800000"/>
            <a:headEnd/>
            <a:tailEnd/>
          </a:ln>
        </p:spPr>
      </p:pic>
      <p:pic>
        <p:nvPicPr>
          <p:cNvPr id="40" name="Picture 21"/>
          <p:cNvPicPr>
            <a:picLocks noChangeAspect="1"/>
          </p:cNvPicPr>
          <p:nvPr userDrawn="1"/>
        </p:nvPicPr>
        <p:blipFill>
          <a:blip r:embed="rId9" cstate="print"/>
          <a:srcRect t="8025" r="6839"/>
          <a:stretch>
            <a:fillRect/>
          </a:stretch>
        </p:blipFill>
        <p:spPr bwMode="auto">
          <a:xfrm>
            <a:off x="1676400" y="4495800"/>
            <a:ext cx="360000" cy="360000"/>
          </a:xfrm>
          <a:prstGeom prst="rect">
            <a:avLst/>
          </a:prstGeom>
          <a:noFill/>
          <a:ln w="9525">
            <a:noFill/>
            <a:miter lim="800000"/>
            <a:headEnd/>
            <a:tailEnd/>
          </a:ln>
        </p:spPr>
      </p:pic>
      <p:pic>
        <p:nvPicPr>
          <p:cNvPr id="41" name="Picture 15"/>
          <p:cNvPicPr>
            <a:picLocks noChangeAspect="1"/>
          </p:cNvPicPr>
          <p:nvPr userDrawn="1"/>
        </p:nvPicPr>
        <p:blipFill>
          <a:blip r:embed="rId10" cstate="print"/>
          <a:srcRect/>
          <a:stretch>
            <a:fillRect/>
          </a:stretch>
        </p:blipFill>
        <p:spPr bwMode="auto">
          <a:xfrm>
            <a:off x="6553200" y="2590800"/>
            <a:ext cx="360000" cy="360000"/>
          </a:xfrm>
          <a:prstGeom prst="rect">
            <a:avLst/>
          </a:prstGeom>
          <a:noFill/>
          <a:ln w="9525">
            <a:noFill/>
            <a:miter lim="800000"/>
            <a:headEnd/>
            <a:tailEnd/>
          </a:ln>
        </p:spPr>
      </p:pic>
      <p:pic>
        <p:nvPicPr>
          <p:cNvPr id="42" name="Picture 18"/>
          <p:cNvPicPr>
            <a:picLocks noChangeAspect="1"/>
          </p:cNvPicPr>
          <p:nvPr userDrawn="1"/>
        </p:nvPicPr>
        <p:blipFill>
          <a:blip r:embed="rId11" cstate="print"/>
          <a:srcRect b="6728"/>
          <a:stretch>
            <a:fillRect/>
          </a:stretch>
        </p:blipFill>
        <p:spPr bwMode="auto">
          <a:xfrm>
            <a:off x="3221400" y="2590800"/>
            <a:ext cx="360000" cy="360000"/>
          </a:xfrm>
          <a:prstGeom prst="rect">
            <a:avLst/>
          </a:prstGeom>
          <a:noFill/>
          <a:ln w="9525">
            <a:noFill/>
            <a:miter lim="800000"/>
            <a:headEnd/>
            <a:tailEnd/>
          </a:ln>
        </p:spPr>
      </p:pic>
    </p:spTree>
    <p:extLst>
      <p:ext uri="{BB962C8B-B14F-4D97-AF65-F5344CB8AC3E}">
        <p14:creationId xmlns:p14="http://schemas.microsoft.com/office/powerpoint/2010/main" val="10181788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eoschronos.com" TargetMode="External"/><Relationship Id="rId2" Type="http://schemas.openxmlformats.org/officeDocument/2006/relationships/hyperlink" Target="http://www.businessmodelgeneration.com/canvas" TargetMode="External"/><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 Placeholder 40"/>
          <p:cNvSpPr>
            <a:spLocks noGrp="1"/>
          </p:cNvSpPr>
          <p:nvPr>
            <p:ph type="body" sz="quarter" idx="10"/>
          </p:nvPr>
        </p:nvSpPr>
        <p:spPr/>
        <p:txBody>
          <a:bodyPr/>
          <a:lstStyle/>
          <a:p>
            <a:r>
              <a:rPr lang="es-ES_tradnl" dirty="0">
                <a:solidFill>
                  <a:srgbClr val="919191"/>
                </a:solidFill>
                <a:latin typeface="Arial" charset="0"/>
              </a:rPr>
              <a:t>¿Quiénes son nuestros socios clave? ¿Quiénes son nuestros proveedores clave? ¿Qué recursos clave estamos adquiriendo de los socios? ¿Qué actividades clave realizan los socios?</a:t>
            </a:r>
            <a:br>
              <a:rPr lang="es-ES_tradnl" dirty="0">
                <a:solidFill>
                  <a:srgbClr val="919191"/>
                </a:solidFill>
                <a:latin typeface="Arial" charset="0"/>
              </a:rPr>
            </a:br>
            <a:br>
              <a:rPr lang="es-ES_tradnl" dirty="0">
                <a:solidFill>
                  <a:srgbClr val="919191"/>
                </a:solidFill>
                <a:latin typeface="Arial" charset="0"/>
              </a:rPr>
            </a:br>
            <a:r>
              <a:rPr lang="es-ES_tradnl" dirty="0">
                <a:solidFill>
                  <a:srgbClr val="919191"/>
                </a:solidFill>
                <a:latin typeface="Arial" charset="0"/>
              </a:rPr>
              <a:t>MOTIVACIONES PARA ASOCIACIONES: Optimización y economía, Reducción de riesgos e incertidumbres, Adquisición de recursos y actividades particulares. </a:t>
            </a:r>
          </a:p>
          <a:p>
            <a:endParaRPr lang="en-GB" dirty="0"/>
          </a:p>
        </p:txBody>
      </p:sp>
      <p:sp>
        <p:nvSpPr>
          <p:cNvPr id="42" name="Text Placeholder 41"/>
          <p:cNvSpPr>
            <a:spLocks noGrp="1"/>
          </p:cNvSpPr>
          <p:nvPr>
            <p:ph type="body" sz="quarter" idx="11"/>
          </p:nvPr>
        </p:nvSpPr>
        <p:spPr/>
        <p:txBody>
          <a:bodyPr/>
          <a:lstStyle/>
          <a:p>
            <a:r>
              <a:rPr lang="es-ES_tradnl" dirty="0">
                <a:solidFill>
                  <a:srgbClr val="919191"/>
                </a:solidFill>
                <a:latin typeface="Arial" charset="0"/>
              </a:rPr>
              <a:t>¿Qué actividades clave requieren nuestras propuestas de valor? Nuestros canales de distribución? Nuestras relaciones con los clientes? Nuestros flujos de ingresos?</a:t>
            </a:r>
            <a:br>
              <a:rPr lang="es-ES_tradnl" dirty="0">
                <a:solidFill>
                  <a:srgbClr val="919191"/>
                </a:solidFill>
                <a:latin typeface="Arial" charset="0"/>
              </a:rPr>
            </a:br>
            <a:br>
              <a:rPr lang="es-ES_tradnl" dirty="0">
                <a:solidFill>
                  <a:srgbClr val="919191"/>
                </a:solidFill>
                <a:latin typeface="Arial" charset="0"/>
              </a:rPr>
            </a:br>
            <a:r>
              <a:rPr lang="es-ES_tradnl" dirty="0">
                <a:solidFill>
                  <a:srgbClr val="919191"/>
                </a:solidFill>
                <a:latin typeface="Arial" charset="0"/>
              </a:rPr>
              <a:t>CATEGORIAS: Producción, resolución de problemas, plataforma / red</a:t>
            </a:r>
          </a:p>
        </p:txBody>
      </p:sp>
      <p:sp>
        <p:nvSpPr>
          <p:cNvPr id="43" name="Text Placeholder 42"/>
          <p:cNvSpPr>
            <a:spLocks noGrp="1"/>
          </p:cNvSpPr>
          <p:nvPr>
            <p:ph type="body" sz="quarter" idx="12"/>
          </p:nvPr>
        </p:nvSpPr>
        <p:spPr/>
        <p:txBody>
          <a:bodyPr/>
          <a:lstStyle/>
          <a:p>
            <a:r>
              <a:rPr lang="es-ES_tradnl" dirty="0">
                <a:solidFill>
                  <a:srgbClr val="919191"/>
                </a:solidFill>
                <a:latin typeface="Arial" charset="0"/>
              </a:rPr>
              <a:t>¿Qué valor le ofrecemos al cliente? ¿Qué problemas de los clientes estamos ayudando a resolver? ¿Qué conjuntos de productos y servicios ofrecemos a cada segmento de clientes? ¿Cuáles son las necesidades del cliente que satisfacemos?</a:t>
            </a:r>
            <a:br>
              <a:rPr lang="es-ES_tradnl" dirty="0">
                <a:solidFill>
                  <a:srgbClr val="919191"/>
                </a:solidFill>
                <a:latin typeface="Arial" charset="0"/>
              </a:rPr>
            </a:br>
            <a:br>
              <a:rPr lang="es-ES_tradnl" dirty="0">
                <a:solidFill>
                  <a:srgbClr val="919191"/>
                </a:solidFill>
                <a:latin typeface="Arial" charset="0"/>
              </a:rPr>
            </a:br>
            <a:r>
              <a:rPr lang="es-ES_tradnl" dirty="0">
                <a:solidFill>
                  <a:srgbClr val="919191"/>
                </a:solidFill>
                <a:latin typeface="Arial" charset="0"/>
              </a:rPr>
              <a:t>CARACTERÍSTICAS: Novedad, rendimiento, personalización, "Hacer el trabajo", diseño, marca / estado, precio, reducción de costos, reducción de riesgos, accesibilidad, conveniencia / usabilidad</a:t>
            </a:r>
          </a:p>
        </p:txBody>
      </p:sp>
      <p:sp>
        <p:nvSpPr>
          <p:cNvPr id="44" name="Text Placeholder 43"/>
          <p:cNvSpPr>
            <a:spLocks noGrp="1"/>
          </p:cNvSpPr>
          <p:nvPr>
            <p:ph type="body" sz="quarter" idx="13"/>
          </p:nvPr>
        </p:nvSpPr>
        <p:spPr/>
        <p:txBody>
          <a:bodyPr/>
          <a:lstStyle/>
          <a:p>
            <a:r>
              <a:rPr lang="es-ES_tradnl" dirty="0">
                <a:solidFill>
                  <a:srgbClr val="919191"/>
                </a:solidFill>
                <a:latin typeface="Arial" charset="0"/>
              </a:rPr>
              <a:t>¿Qué tipo de relación espera cada uno de nuestros segmentos de clientes que establezcamos y mantengamos con ellos? ¿Cuáles hemos establecido? ¿Cómo se integran con el resto de nuestro modelo de negocio? ¿Qué tan costosos son? </a:t>
            </a:r>
          </a:p>
        </p:txBody>
      </p:sp>
      <p:sp>
        <p:nvSpPr>
          <p:cNvPr id="45" name="Text Placeholder 44"/>
          <p:cNvSpPr>
            <a:spLocks noGrp="1"/>
          </p:cNvSpPr>
          <p:nvPr>
            <p:ph type="body" sz="quarter" idx="14"/>
          </p:nvPr>
        </p:nvSpPr>
        <p:spPr/>
        <p:txBody>
          <a:bodyPr/>
          <a:lstStyle/>
          <a:p>
            <a:r>
              <a:rPr lang="es-ES_tradnl" dirty="0">
                <a:solidFill>
                  <a:srgbClr val="919191"/>
                </a:solidFill>
                <a:latin typeface="Arial" charset="0"/>
              </a:rPr>
              <a:t>¿Para quién estamos creando valor? ¿Quiénes son nuestros clientes más importantes? ¿Es nuestra clientela un mercado masivo, un nicho de mercado, una plataforma segmentada, diversificada y multifacética?</a:t>
            </a:r>
          </a:p>
        </p:txBody>
      </p:sp>
      <p:sp>
        <p:nvSpPr>
          <p:cNvPr id="46" name="Text Placeholder 45"/>
          <p:cNvSpPr>
            <a:spLocks noGrp="1"/>
          </p:cNvSpPr>
          <p:nvPr>
            <p:ph type="body" sz="quarter" idx="16"/>
          </p:nvPr>
        </p:nvSpPr>
        <p:spPr/>
        <p:txBody>
          <a:bodyPr/>
          <a:lstStyle/>
          <a:p>
            <a:r>
              <a:rPr lang="es-ES_tradnl" dirty="0">
                <a:solidFill>
                  <a:srgbClr val="919191"/>
                </a:solidFill>
                <a:latin typeface="Arial" charset="0"/>
              </a:rPr>
              <a:t>¿Qué recursos clave requieren nuestras propuestas de valor? Nuestros canales de distribución? ¿Relaciones del cliente? ¿Flujos de ingresos?</a:t>
            </a:r>
          </a:p>
          <a:p>
            <a:r>
              <a:rPr lang="es-ES_tradnl" dirty="0">
                <a:solidFill>
                  <a:srgbClr val="919191"/>
                </a:solidFill>
                <a:latin typeface="Arial" charset="0"/>
              </a:rPr>
              <a:t> </a:t>
            </a:r>
          </a:p>
          <a:p>
            <a:r>
              <a:rPr lang="es-ES_tradnl" dirty="0">
                <a:solidFill>
                  <a:srgbClr val="919191"/>
                </a:solidFill>
                <a:latin typeface="Arial" charset="0"/>
              </a:rPr>
              <a:t>TIPOS DE RECURSOS: físicos, intelectuales (patentes de marca, derechos de autor, datos), humanos, financieros </a:t>
            </a:r>
          </a:p>
        </p:txBody>
      </p:sp>
      <p:sp>
        <p:nvSpPr>
          <p:cNvPr id="47" name="Text Placeholder 46"/>
          <p:cNvSpPr>
            <a:spLocks noGrp="1"/>
          </p:cNvSpPr>
          <p:nvPr>
            <p:ph type="body" sz="quarter" idx="18"/>
          </p:nvPr>
        </p:nvSpPr>
        <p:spPr>
          <a:xfrm>
            <a:off x="5952078" y="2965800"/>
            <a:ext cx="1807622" cy="1530000"/>
          </a:xfrm>
        </p:spPr>
        <p:txBody>
          <a:bodyPr/>
          <a:lstStyle/>
          <a:p>
            <a:r>
              <a:rPr lang="es-ES_tradnl" dirty="0">
                <a:solidFill>
                  <a:srgbClr val="919191"/>
                </a:solidFill>
                <a:latin typeface="Arial" charset="0"/>
              </a:rPr>
              <a:t>A través de que canales nuestros segmentos de clientes quieren ser alcanzados? ¿Cómo los estamos alcanzando ahora? ¿Cómo se integran nuestros canales? ¿Cuáles funcionan mejor? ¿Cuáles son más rentables? ¿Cómo los estamos integrando con las rutinas de los clientes?</a:t>
            </a:r>
          </a:p>
        </p:txBody>
      </p:sp>
      <p:sp>
        <p:nvSpPr>
          <p:cNvPr id="48" name="Text Placeholder 47"/>
          <p:cNvSpPr>
            <a:spLocks noGrp="1"/>
          </p:cNvSpPr>
          <p:nvPr>
            <p:ph type="body" sz="quarter" idx="20"/>
          </p:nvPr>
        </p:nvSpPr>
        <p:spPr/>
        <p:txBody>
          <a:bodyPr/>
          <a:lstStyle/>
          <a:p>
            <a:r>
              <a:rPr lang="es-ES_tradnl" dirty="0">
                <a:solidFill>
                  <a:srgbClr val="919191"/>
                </a:solidFill>
                <a:latin typeface="Arial" charset="0"/>
              </a:rPr>
              <a:t>¿Cuáles son los costos más importantes inherentes a nuestro modelo de negocio? ¿Qué recursos clave son los más caros? ¿Qué actividades clave son más caras?</a:t>
            </a:r>
            <a:br>
              <a:rPr lang="es-ES_tradnl" dirty="0">
                <a:solidFill>
                  <a:srgbClr val="919191"/>
                </a:solidFill>
                <a:latin typeface="Arial" charset="0"/>
              </a:rPr>
            </a:br>
            <a:br>
              <a:rPr lang="es-ES_tradnl" dirty="0">
                <a:solidFill>
                  <a:srgbClr val="919191"/>
                </a:solidFill>
                <a:latin typeface="Arial" charset="0"/>
              </a:rPr>
            </a:br>
            <a:r>
              <a:rPr lang="es-ES_tradnl" dirty="0">
                <a:solidFill>
                  <a:srgbClr val="919191"/>
                </a:solidFill>
                <a:latin typeface="Arial" charset="0"/>
              </a:rPr>
              <a:t>ES SU NEGOCIO MÁS: </a:t>
            </a:r>
            <a:r>
              <a:rPr lang="es-ES_tradnl" dirty="0" err="1">
                <a:solidFill>
                  <a:srgbClr val="919191"/>
                </a:solidFill>
                <a:latin typeface="Arial" charset="0"/>
              </a:rPr>
              <a:t>Cost</a:t>
            </a:r>
            <a:r>
              <a:rPr lang="es-ES_tradnl" dirty="0">
                <a:solidFill>
                  <a:srgbClr val="919191"/>
                </a:solidFill>
                <a:latin typeface="Arial" charset="0"/>
              </a:rPr>
              <a:t> </a:t>
            </a:r>
            <a:r>
              <a:rPr lang="es-ES_tradnl" dirty="0" err="1">
                <a:solidFill>
                  <a:srgbClr val="919191"/>
                </a:solidFill>
                <a:latin typeface="Arial" charset="0"/>
              </a:rPr>
              <a:t>Driven</a:t>
            </a:r>
            <a:r>
              <a:rPr lang="es-ES_tradnl" dirty="0">
                <a:solidFill>
                  <a:srgbClr val="919191"/>
                </a:solidFill>
                <a:latin typeface="Arial" charset="0"/>
              </a:rPr>
              <a:t> (estructura de costos más ágil, propuesta de valor de bajo precio, automatización máxima, </a:t>
            </a:r>
            <a:r>
              <a:rPr lang="es-ES_tradnl" dirty="0" err="1">
                <a:solidFill>
                  <a:srgbClr val="919191"/>
                </a:solidFill>
                <a:latin typeface="Arial" charset="0"/>
              </a:rPr>
              <a:t>outsourcing</a:t>
            </a:r>
            <a:r>
              <a:rPr lang="es-ES_tradnl" dirty="0">
                <a:solidFill>
                  <a:srgbClr val="919191"/>
                </a:solidFill>
                <a:latin typeface="Arial" charset="0"/>
              </a:rPr>
              <a:t> extenso), </a:t>
            </a:r>
            <a:r>
              <a:rPr lang="es-ES_tradnl" dirty="0" err="1">
                <a:solidFill>
                  <a:srgbClr val="919191"/>
                </a:solidFill>
                <a:latin typeface="Arial" charset="0"/>
              </a:rPr>
              <a:t>Value</a:t>
            </a:r>
            <a:r>
              <a:rPr lang="es-ES_tradnl" dirty="0">
                <a:solidFill>
                  <a:srgbClr val="919191"/>
                </a:solidFill>
                <a:latin typeface="Arial" charset="0"/>
              </a:rPr>
              <a:t> </a:t>
            </a:r>
            <a:r>
              <a:rPr lang="es-ES_tradnl" dirty="0" err="1">
                <a:solidFill>
                  <a:srgbClr val="919191"/>
                </a:solidFill>
                <a:latin typeface="Arial" charset="0"/>
              </a:rPr>
              <a:t>Driven</a:t>
            </a:r>
            <a:r>
              <a:rPr lang="es-ES_tradnl" dirty="0">
                <a:solidFill>
                  <a:srgbClr val="919191"/>
                </a:solidFill>
                <a:latin typeface="Arial" charset="0"/>
              </a:rPr>
              <a:t> (enfocado en la creación de valor, propuesta de valor </a:t>
            </a:r>
            <a:r>
              <a:rPr lang="es-ES_tradnl" dirty="0" err="1">
                <a:solidFill>
                  <a:srgbClr val="919191"/>
                </a:solidFill>
                <a:latin typeface="Arial" charset="0"/>
              </a:rPr>
              <a:t>premium</a:t>
            </a:r>
            <a:r>
              <a:rPr lang="es-ES_tradnl" dirty="0">
                <a:solidFill>
                  <a:srgbClr val="919191"/>
                </a:solidFill>
                <a:latin typeface="Arial" charset="0"/>
              </a:rPr>
              <a:t>).</a:t>
            </a:r>
            <a:br>
              <a:rPr lang="es-ES_tradnl" dirty="0">
                <a:solidFill>
                  <a:srgbClr val="919191"/>
                </a:solidFill>
                <a:latin typeface="Arial" charset="0"/>
              </a:rPr>
            </a:br>
            <a:br>
              <a:rPr lang="es-ES_tradnl" dirty="0">
                <a:solidFill>
                  <a:srgbClr val="919191"/>
                </a:solidFill>
                <a:latin typeface="Arial" charset="0"/>
              </a:rPr>
            </a:br>
            <a:r>
              <a:rPr lang="es-ES_tradnl" dirty="0">
                <a:solidFill>
                  <a:srgbClr val="919191"/>
                </a:solidFill>
                <a:latin typeface="Arial" charset="0"/>
              </a:rPr>
              <a:t>CARACTERÍSTICAS DE LA MUESTRA: Costos fijos (salarios, alquileres, servicios públicos), Costos variables, Economías de escala, Economías de alcance</a:t>
            </a:r>
          </a:p>
        </p:txBody>
      </p:sp>
      <p:sp>
        <p:nvSpPr>
          <p:cNvPr id="49" name="Text Placeholder 48"/>
          <p:cNvSpPr>
            <a:spLocks noGrp="1"/>
          </p:cNvSpPr>
          <p:nvPr>
            <p:ph type="body" sz="quarter" idx="21"/>
          </p:nvPr>
        </p:nvSpPr>
        <p:spPr/>
        <p:txBody>
          <a:bodyPr/>
          <a:lstStyle/>
          <a:p>
            <a:r>
              <a:rPr lang="es-ES_tradnl" dirty="0">
                <a:solidFill>
                  <a:srgbClr val="919191"/>
                </a:solidFill>
                <a:latin typeface="Arial" charset="0"/>
              </a:rPr>
              <a:t>¿Por qué valor están realmente dispuestos a pagar nuestros clientes? ¿Para qué pagan actualmente? ¿Cómo están pagando actualmente? ¿Cómo preferirían pagar? ¿Cuánto contribuye cada fuente de ingresos a los ingresos generales?</a:t>
            </a:r>
            <a:br>
              <a:rPr lang="es-ES_tradnl" dirty="0">
                <a:solidFill>
                  <a:srgbClr val="919191"/>
                </a:solidFill>
                <a:latin typeface="Arial" charset="0"/>
              </a:rPr>
            </a:br>
            <a:r>
              <a:rPr lang="es-ES_tradnl" dirty="0">
                <a:solidFill>
                  <a:srgbClr val="919191"/>
                </a:solidFill>
                <a:latin typeface="Arial" charset="0"/>
              </a:rPr>
              <a:t>TIPOS: Venta de activos, tarifa de uso, tarifas de suscripción, préstamos / alquileres / leasing, licencias, tarifas de corretaje, publicidad</a:t>
            </a:r>
            <a:br>
              <a:rPr lang="es-ES_tradnl" dirty="0">
                <a:solidFill>
                  <a:srgbClr val="919191"/>
                </a:solidFill>
                <a:latin typeface="Arial" charset="0"/>
              </a:rPr>
            </a:br>
            <a:r>
              <a:rPr lang="es-ES_tradnl" dirty="0">
                <a:solidFill>
                  <a:srgbClr val="919191"/>
                </a:solidFill>
                <a:latin typeface="Arial" charset="0"/>
              </a:rPr>
              <a:t>PRECIOS FIJOS: Precio de lista, Depende de las características del producto, Depende del segmento de clientes, Depende del volumen</a:t>
            </a:r>
            <a:br>
              <a:rPr lang="es-ES_tradnl" dirty="0">
                <a:solidFill>
                  <a:srgbClr val="919191"/>
                </a:solidFill>
                <a:latin typeface="Arial" charset="0"/>
              </a:rPr>
            </a:br>
            <a:r>
              <a:rPr lang="es-ES_tradnl" dirty="0">
                <a:solidFill>
                  <a:srgbClr val="919191"/>
                </a:solidFill>
                <a:latin typeface="Arial" charset="0"/>
              </a:rPr>
              <a:t>PRECIOS DINÁMICOS: negociación, gestión del rendimiento, mercado en tiempo real</a:t>
            </a:r>
          </a:p>
        </p:txBody>
      </p:sp>
      <p:sp>
        <p:nvSpPr>
          <p:cNvPr id="50" name="Text Placeholder 49"/>
          <p:cNvSpPr>
            <a:spLocks noGrp="1"/>
          </p:cNvSpPr>
          <p:nvPr>
            <p:ph type="body" sz="quarter" idx="22"/>
          </p:nvPr>
        </p:nvSpPr>
        <p:spPr/>
        <p:txBody>
          <a:bodyPr/>
          <a:lstStyle/>
          <a:p>
            <a:r>
              <a:rPr lang="es-ES_tradnl" dirty="0"/>
              <a:t>Proyecto</a:t>
            </a:r>
          </a:p>
        </p:txBody>
      </p:sp>
      <p:sp>
        <p:nvSpPr>
          <p:cNvPr id="51" name="Text Placeholder 50"/>
          <p:cNvSpPr>
            <a:spLocks noGrp="1"/>
          </p:cNvSpPr>
          <p:nvPr>
            <p:ph type="body" sz="quarter" idx="23"/>
          </p:nvPr>
        </p:nvSpPr>
        <p:spPr/>
        <p:txBody>
          <a:bodyPr/>
          <a:lstStyle/>
          <a:p>
            <a:r>
              <a:rPr lang="en-GB" dirty="0"/>
              <a:t>Nombre1, Nombre2, </a:t>
            </a:r>
            <a:r>
              <a:rPr lang="mr-IN" dirty="0"/>
              <a:t>…</a:t>
            </a:r>
            <a:endParaRPr lang="en-GB" dirty="0"/>
          </a:p>
        </p:txBody>
      </p:sp>
      <p:sp>
        <p:nvSpPr>
          <p:cNvPr id="69" name="Text Placeholder 68"/>
          <p:cNvSpPr>
            <a:spLocks noGrp="1"/>
          </p:cNvSpPr>
          <p:nvPr>
            <p:ph type="body" sz="quarter" idx="24"/>
          </p:nvPr>
        </p:nvSpPr>
        <p:spPr/>
        <p:txBody>
          <a:bodyPr/>
          <a:lstStyle/>
          <a:p>
            <a:r>
              <a:rPr lang="en-GB" dirty="0"/>
              <a:t>DD/MM/AAAA</a:t>
            </a:r>
          </a:p>
        </p:txBody>
      </p:sp>
      <p:sp>
        <p:nvSpPr>
          <p:cNvPr id="70" name="Text Placeholder 69"/>
          <p:cNvSpPr>
            <a:spLocks noGrp="1"/>
          </p:cNvSpPr>
          <p:nvPr>
            <p:ph type="body" sz="quarter" idx="25"/>
          </p:nvPr>
        </p:nvSpPr>
        <p:spPr/>
        <p:txBody>
          <a:bodyPr/>
          <a:lstStyle/>
          <a:p>
            <a:r>
              <a:rPr lang="en-GB" dirty="0"/>
              <a:t>1.0</a:t>
            </a:r>
          </a:p>
        </p:txBody>
      </p:sp>
      <p:sp>
        <p:nvSpPr>
          <p:cNvPr id="52" name="Rectangle 51"/>
          <p:cNvSpPr/>
          <p:nvPr/>
        </p:nvSpPr>
        <p:spPr>
          <a:xfrm>
            <a:off x="247650" y="6457891"/>
            <a:ext cx="9410700" cy="307777"/>
          </a:xfrm>
          <a:prstGeom prst="rect">
            <a:avLst/>
          </a:prstGeom>
        </p:spPr>
        <p:txBody>
          <a:bodyPr wrap="square">
            <a:spAutoFit/>
          </a:bodyPr>
          <a:lstStyle/>
          <a:p>
            <a:r>
              <a:rPr lang="en-GB" sz="700" b="0" i="0" dirty="0">
                <a:solidFill>
                  <a:srgbClr val="808080"/>
                </a:solidFill>
                <a:latin typeface="Arial"/>
                <a:ea typeface="Arial"/>
                <a:cs typeface="Arial"/>
              </a:rPr>
              <a:t>Designed by: The Business Model Foundry (</a:t>
            </a:r>
            <a:r>
              <a:rPr lang="en-GB" sz="700" b="0" i="0" dirty="0">
                <a:solidFill>
                  <a:srgbClr val="808080"/>
                </a:solidFill>
                <a:latin typeface="Arial"/>
                <a:ea typeface="Arial"/>
                <a:cs typeface="Arial"/>
                <a:hlinkClick r:id="rId2"/>
              </a:rPr>
              <a:t>www.businessmodelgeneration.com/canvas</a:t>
            </a:r>
            <a:r>
              <a:rPr lang="en-GB" sz="700" b="0" i="0" dirty="0">
                <a:solidFill>
                  <a:srgbClr val="808080"/>
                </a:solidFill>
                <a:latin typeface="Arial"/>
                <a:ea typeface="Arial"/>
                <a:cs typeface="Arial"/>
              </a:rPr>
              <a:t>). </a:t>
            </a:r>
            <a:r>
              <a:rPr lang="en-GB" sz="700" dirty="0">
                <a:solidFill>
                  <a:srgbClr val="808080"/>
                </a:solidFill>
                <a:latin typeface="Arial"/>
                <a:ea typeface="Arial"/>
                <a:cs typeface="Arial"/>
              </a:rPr>
              <a:t>PowerPoint implementation by: Neos Chronos Limited </a:t>
            </a:r>
            <a:r>
              <a:rPr lang="en-GB" sz="700" dirty="0">
                <a:latin typeface="Arial"/>
                <a:cs typeface="Arial"/>
              </a:rPr>
              <a:t>(</a:t>
            </a:r>
            <a:r>
              <a:rPr lang="en-GB" sz="700" dirty="0">
                <a:latin typeface="Arial"/>
                <a:cs typeface="Arial"/>
                <a:hlinkClick r:id="rId3"/>
              </a:rPr>
              <a:t>https://neoschronos.com</a:t>
            </a:r>
            <a:r>
              <a:rPr lang="en-GB" sz="700" dirty="0">
                <a:latin typeface="Arial"/>
                <a:cs typeface="Arial"/>
              </a:rPr>
              <a:t>). License: </a:t>
            </a:r>
            <a:r>
              <a:rPr lang="mr-IN" sz="700" dirty="0">
                <a:latin typeface="Arial"/>
                <a:cs typeface="Arial"/>
                <a:hlinkClick r:id="rId4"/>
              </a:rPr>
              <a:t>CC BY-SA 3.0</a:t>
            </a:r>
            <a:endParaRPr lang="mr-IN" sz="700" dirty="0">
              <a:latin typeface="Arial"/>
              <a:cs typeface="Arial"/>
            </a:endParaRPr>
          </a:p>
          <a:p>
            <a:endParaRPr lang="en-GB" sz="700" dirty="0">
              <a:latin typeface="Arial"/>
              <a:cs typeface="Arial"/>
            </a:endParaRPr>
          </a:p>
        </p:txBody>
      </p:sp>
      <p:sp>
        <p:nvSpPr>
          <p:cNvPr id="3" name="Cuadro de texto 2">
            <a:extLst>
              <a:ext uri="{FF2B5EF4-FFF2-40B4-BE49-F238E27FC236}">
                <a16:creationId xmlns:a16="http://schemas.microsoft.com/office/drawing/2014/main" id="{9F358BB1-ECA4-4BA1-9DA7-EBBF909E5E26}"/>
              </a:ext>
            </a:extLst>
          </p:cNvPr>
          <p:cNvSpPr txBox="1">
            <a:spLocks noChangeArrowheads="1"/>
          </p:cNvSpPr>
          <p:nvPr/>
        </p:nvSpPr>
        <p:spPr bwMode="auto">
          <a:xfrm>
            <a:off x="236537" y="203550"/>
            <a:ext cx="3395663" cy="425450"/>
          </a:xfrm>
          <a:prstGeom prst="rect">
            <a:avLst/>
          </a:prstGeom>
          <a:solidFill>
            <a:srgbClr val="415062"/>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s-BO" altLang="es-BO" sz="2000" b="1" i="0" u="none" strike="noStrike" cap="none" normalizeH="0" baseline="0" dirty="0">
                <a:ln>
                  <a:noFill/>
                </a:ln>
                <a:solidFill>
                  <a:srgbClr val="FFFFFF"/>
                </a:solidFill>
                <a:effectLst/>
                <a:latin typeface="Calibri" panose="020F0502020204030204" pitchFamily="34" charset="0"/>
              </a:rPr>
              <a:t>COCREA PLANTILLA CANVAS</a:t>
            </a:r>
            <a:endParaRPr kumimoji="0" lang="es-BO" altLang="es-BO"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5410226"/>
      </p:ext>
    </p:extLst>
  </p:cSld>
  <p:clrMapOvr>
    <a:masterClrMapping/>
  </p:clrMapOvr>
</p:sld>
</file>

<file path=ppt/theme/theme1.xml><?xml version="1.0" encoding="utf-8"?>
<a:theme xmlns:a="http://schemas.openxmlformats.org/drawingml/2006/main" name="Office Theme">
  <a:themeElements>
    <a:clrScheme name="Neos Chronos">
      <a:dk1>
        <a:srgbClr val="444444"/>
      </a:dk1>
      <a:lt1>
        <a:sysClr val="window" lastClr="FFFFFF"/>
      </a:lt1>
      <a:dk2>
        <a:srgbClr val="222222"/>
      </a:dk2>
      <a:lt2>
        <a:srgbClr val="F3F3F3"/>
      </a:lt2>
      <a:accent1>
        <a:srgbClr val="669933"/>
      </a:accent1>
      <a:accent2>
        <a:srgbClr val="38BEEA"/>
      </a:accent2>
      <a:accent3>
        <a:srgbClr val="EA38C0"/>
      </a:accent3>
      <a:accent4>
        <a:srgbClr val="EABB38"/>
      </a:accent4>
      <a:accent5>
        <a:srgbClr val="788C92"/>
      </a:accent5>
      <a:accent6>
        <a:srgbClr val="EA6238"/>
      </a:accent6>
      <a:hlink>
        <a:srgbClr val="787828"/>
      </a:hlink>
      <a:folHlink>
        <a:srgbClr val="9AA2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575</TotalTime>
  <Words>609</Words>
  <Application>Microsoft Macintosh PowerPoint</Application>
  <PresentationFormat>A4 Paper (210x297 mm)</PresentationFormat>
  <Paragraphs>17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Manager/>
  <Company>Neos Chronos Limited</Company>
  <LinksUpToDate>false</LinksUpToDate>
  <SharedDoc>false</SharedDoc>
  <HyperlinkBase>https://neoschronos.com/assets/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 Canvas en Espanol PPT</dc:title>
  <dc:subject/>
  <dc:creator>Thomas Papanikolaou</dc:creator>
  <cp:keywords>Business Model Canvas, Espanol, Free, Template, Powerpoint, ppt, pptx, Español, Spanish</cp:keywords>
  <dc:description>The Business Model Canvas (www.businessmodelgeneration.com/canvas). This work is licensed under the Creative Commons Attribution-Share Alike 3.0 Unported License.</dc:description>
  <cp:lastModifiedBy>Javier Rodolfo Salinas Malaspina</cp:lastModifiedBy>
  <cp:revision>53</cp:revision>
  <cp:lastPrinted>2019-04-01T19:25:48Z</cp:lastPrinted>
  <dcterms:created xsi:type="dcterms:W3CDTF">2019-04-01T16:49:19Z</dcterms:created>
  <dcterms:modified xsi:type="dcterms:W3CDTF">2022-12-15T17:52:04Z</dcterms:modified>
  <cp:category>PowerPoint Template PPT</cp:category>
</cp:coreProperties>
</file>